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36"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presProps" Target="pres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5" Type="http://schemas.openxmlformats.org/officeDocument/2006/relationships/slide" Target="slides/slide4.xml" /><Relationship Id="rId10"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C40F-3982-0036-4491-DA4E4732C4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331AE5DE-FCE7-C03D-F4DE-11CFD11318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B0546E64-D133-3DEA-A7F4-7080A9DD106D}"/>
              </a:ext>
            </a:extLst>
          </p:cNvPr>
          <p:cNvSpPr>
            <a:spLocks noGrp="1"/>
          </p:cNvSpPr>
          <p:nvPr>
            <p:ph type="dt" sz="half" idx="10"/>
          </p:nvPr>
        </p:nvSpPr>
        <p:spPr/>
        <p:txBody>
          <a:bodyPr/>
          <a:lstStyle/>
          <a:p>
            <a:fld id="{B419BCF9-5572-4C70-B175-CADFD3926A94}" type="datetimeFigureOut">
              <a:rPr lang="en-AE" smtClean="0"/>
              <a:t>04/27/2024</a:t>
            </a:fld>
            <a:endParaRPr lang="en-AE"/>
          </a:p>
        </p:txBody>
      </p:sp>
      <p:sp>
        <p:nvSpPr>
          <p:cNvPr id="5" name="Footer Placeholder 4">
            <a:extLst>
              <a:ext uri="{FF2B5EF4-FFF2-40B4-BE49-F238E27FC236}">
                <a16:creationId xmlns:a16="http://schemas.microsoft.com/office/drawing/2014/main" id="{DC45ABA3-F4F1-6D06-CE36-1A7C96BBB04C}"/>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9B3ACA56-D702-1B1D-02B6-2A715431D862}"/>
              </a:ext>
            </a:extLst>
          </p:cNvPr>
          <p:cNvSpPr>
            <a:spLocks noGrp="1"/>
          </p:cNvSpPr>
          <p:nvPr>
            <p:ph type="sldNum" sz="quarter" idx="12"/>
          </p:nvPr>
        </p:nvSpPr>
        <p:spPr/>
        <p:txBody>
          <a:bodyPr/>
          <a:lstStyle/>
          <a:p>
            <a:fld id="{CD57F8AE-CC8F-46C5-A8CD-0F2877D0DB30}" type="slidenum">
              <a:rPr lang="en-AE" smtClean="0"/>
              <a:t>‹#›</a:t>
            </a:fld>
            <a:endParaRPr lang="en-AE"/>
          </a:p>
        </p:txBody>
      </p:sp>
    </p:spTree>
    <p:extLst>
      <p:ext uri="{BB962C8B-B14F-4D97-AF65-F5344CB8AC3E}">
        <p14:creationId xmlns:p14="http://schemas.microsoft.com/office/powerpoint/2010/main" val="1809036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A424E-C4EA-FFCA-9F0C-66374DB03DE7}"/>
              </a:ext>
            </a:extLst>
          </p:cNvPr>
          <p:cNvSpPr>
            <a:spLocks noGrp="1"/>
          </p:cNvSpPr>
          <p:nvPr>
            <p:ph type="title"/>
          </p:nvPr>
        </p:nvSpPr>
        <p:spPr/>
        <p:txBody>
          <a:bodyPr/>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DA0E38DB-1DDC-6092-AA5B-CF5C3C93FD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BAE1F26C-3A8B-6E8B-0E8B-129ACE65FCBD}"/>
              </a:ext>
            </a:extLst>
          </p:cNvPr>
          <p:cNvSpPr>
            <a:spLocks noGrp="1"/>
          </p:cNvSpPr>
          <p:nvPr>
            <p:ph type="dt" sz="half" idx="10"/>
          </p:nvPr>
        </p:nvSpPr>
        <p:spPr/>
        <p:txBody>
          <a:bodyPr/>
          <a:lstStyle/>
          <a:p>
            <a:fld id="{B419BCF9-5572-4C70-B175-CADFD3926A94}" type="datetimeFigureOut">
              <a:rPr lang="en-AE" smtClean="0"/>
              <a:t>04/27/2024</a:t>
            </a:fld>
            <a:endParaRPr lang="en-AE"/>
          </a:p>
        </p:txBody>
      </p:sp>
      <p:sp>
        <p:nvSpPr>
          <p:cNvPr id="5" name="Footer Placeholder 4">
            <a:extLst>
              <a:ext uri="{FF2B5EF4-FFF2-40B4-BE49-F238E27FC236}">
                <a16:creationId xmlns:a16="http://schemas.microsoft.com/office/drawing/2014/main" id="{9150B8C9-819A-53A7-FF25-052F9FD80D3C}"/>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5119EB81-C7AB-DDDF-60A9-06DBC188D226}"/>
              </a:ext>
            </a:extLst>
          </p:cNvPr>
          <p:cNvSpPr>
            <a:spLocks noGrp="1"/>
          </p:cNvSpPr>
          <p:nvPr>
            <p:ph type="sldNum" sz="quarter" idx="12"/>
          </p:nvPr>
        </p:nvSpPr>
        <p:spPr/>
        <p:txBody>
          <a:bodyPr/>
          <a:lstStyle/>
          <a:p>
            <a:fld id="{CD57F8AE-CC8F-46C5-A8CD-0F2877D0DB30}" type="slidenum">
              <a:rPr lang="en-AE" smtClean="0"/>
              <a:t>‹#›</a:t>
            </a:fld>
            <a:endParaRPr lang="en-AE"/>
          </a:p>
        </p:txBody>
      </p:sp>
    </p:spTree>
    <p:extLst>
      <p:ext uri="{BB962C8B-B14F-4D97-AF65-F5344CB8AC3E}">
        <p14:creationId xmlns:p14="http://schemas.microsoft.com/office/powerpoint/2010/main" val="2710235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308A75-F361-E802-2DEF-2ACF23A3E3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AEA6F99C-F042-C240-B7DF-B0759180E0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2303601A-85A7-6CCC-05B3-72973C0D5766}"/>
              </a:ext>
            </a:extLst>
          </p:cNvPr>
          <p:cNvSpPr>
            <a:spLocks noGrp="1"/>
          </p:cNvSpPr>
          <p:nvPr>
            <p:ph type="dt" sz="half" idx="10"/>
          </p:nvPr>
        </p:nvSpPr>
        <p:spPr/>
        <p:txBody>
          <a:bodyPr/>
          <a:lstStyle/>
          <a:p>
            <a:fld id="{B419BCF9-5572-4C70-B175-CADFD3926A94}" type="datetimeFigureOut">
              <a:rPr lang="en-AE" smtClean="0"/>
              <a:t>04/27/2024</a:t>
            </a:fld>
            <a:endParaRPr lang="en-AE"/>
          </a:p>
        </p:txBody>
      </p:sp>
      <p:sp>
        <p:nvSpPr>
          <p:cNvPr id="5" name="Footer Placeholder 4">
            <a:extLst>
              <a:ext uri="{FF2B5EF4-FFF2-40B4-BE49-F238E27FC236}">
                <a16:creationId xmlns:a16="http://schemas.microsoft.com/office/drawing/2014/main" id="{0937BC8D-68AC-0F03-1229-3100E6F14AC9}"/>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866F4753-FEE2-7DF3-23A3-83D421EDA03D}"/>
              </a:ext>
            </a:extLst>
          </p:cNvPr>
          <p:cNvSpPr>
            <a:spLocks noGrp="1"/>
          </p:cNvSpPr>
          <p:nvPr>
            <p:ph type="sldNum" sz="quarter" idx="12"/>
          </p:nvPr>
        </p:nvSpPr>
        <p:spPr/>
        <p:txBody>
          <a:bodyPr/>
          <a:lstStyle/>
          <a:p>
            <a:fld id="{CD57F8AE-CC8F-46C5-A8CD-0F2877D0DB30}" type="slidenum">
              <a:rPr lang="en-AE" smtClean="0"/>
              <a:t>‹#›</a:t>
            </a:fld>
            <a:endParaRPr lang="en-AE"/>
          </a:p>
        </p:txBody>
      </p:sp>
    </p:spTree>
    <p:extLst>
      <p:ext uri="{BB962C8B-B14F-4D97-AF65-F5344CB8AC3E}">
        <p14:creationId xmlns:p14="http://schemas.microsoft.com/office/powerpoint/2010/main" val="62363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4D31E-D4A6-4353-C337-CE4C9327BAAA}"/>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F4BFC0F1-DDE6-9341-3885-A61F7574DA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CC19582B-5E60-9695-B836-1AA63ABB4FDE}"/>
              </a:ext>
            </a:extLst>
          </p:cNvPr>
          <p:cNvSpPr>
            <a:spLocks noGrp="1"/>
          </p:cNvSpPr>
          <p:nvPr>
            <p:ph type="dt" sz="half" idx="10"/>
          </p:nvPr>
        </p:nvSpPr>
        <p:spPr/>
        <p:txBody>
          <a:bodyPr/>
          <a:lstStyle/>
          <a:p>
            <a:fld id="{B419BCF9-5572-4C70-B175-CADFD3926A94}" type="datetimeFigureOut">
              <a:rPr lang="en-AE" smtClean="0"/>
              <a:t>04/27/2024</a:t>
            </a:fld>
            <a:endParaRPr lang="en-AE"/>
          </a:p>
        </p:txBody>
      </p:sp>
      <p:sp>
        <p:nvSpPr>
          <p:cNvPr id="5" name="Footer Placeholder 4">
            <a:extLst>
              <a:ext uri="{FF2B5EF4-FFF2-40B4-BE49-F238E27FC236}">
                <a16:creationId xmlns:a16="http://schemas.microsoft.com/office/drawing/2014/main" id="{A3EAFA11-1DE7-88BF-CF0E-006662494B74}"/>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328F4A2D-8B0F-B73E-074F-8108E5A3F7B8}"/>
              </a:ext>
            </a:extLst>
          </p:cNvPr>
          <p:cNvSpPr>
            <a:spLocks noGrp="1"/>
          </p:cNvSpPr>
          <p:nvPr>
            <p:ph type="sldNum" sz="quarter" idx="12"/>
          </p:nvPr>
        </p:nvSpPr>
        <p:spPr/>
        <p:txBody>
          <a:bodyPr/>
          <a:lstStyle/>
          <a:p>
            <a:fld id="{CD57F8AE-CC8F-46C5-A8CD-0F2877D0DB30}" type="slidenum">
              <a:rPr lang="en-AE" smtClean="0"/>
              <a:t>‹#›</a:t>
            </a:fld>
            <a:endParaRPr lang="en-AE"/>
          </a:p>
        </p:txBody>
      </p:sp>
    </p:spTree>
    <p:extLst>
      <p:ext uri="{BB962C8B-B14F-4D97-AF65-F5344CB8AC3E}">
        <p14:creationId xmlns:p14="http://schemas.microsoft.com/office/powerpoint/2010/main" val="1392253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0860F-0CF6-8FD8-2569-C72BC04B47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E"/>
          </a:p>
        </p:txBody>
      </p:sp>
      <p:sp>
        <p:nvSpPr>
          <p:cNvPr id="3" name="Text Placeholder 2">
            <a:extLst>
              <a:ext uri="{FF2B5EF4-FFF2-40B4-BE49-F238E27FC236}">
                <a16:creationId xmlns:a16="http://schemas.microsoft.com/office/drawing/2014/main" id="{624736C1-FA83-CB0A-DC99-F9725F0D2F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D15B22-A888-F06E-9F15-CA7FD6B9BFC8}"/>
              </a:ext>
            </a:extLst>
          </p:cNvPr>
          <p:cNvSpPr>
            <a:spLocks noGrp="1"/>
          </p:cNvSpPr>
          <p:nvPr>
            <p:ph type="dt" sz="half" idx="10"/>
          </p:nvPr>
        </p:nvSpPr>
        <p:spPr/>
        <p:txBody>
          <a:bodyPr/>
          <a:lstStyle/>
          <a:p>
            <a:fld id="{B419BCF9-5572-4C70-B175-CADFD3926A94}" type="datetimeFigureOut">
              <a:rPr lang="en-AE" smtClean="0"/>
              <a:t>04/27/2024</a:t>
            </a:fld>
            <a:endParaRPr lang="en-AE"/>
          </a:p>
        </p:txBody>
      </p:sp>
      <p:sp>
        <p:nvSpPr>
          <p:cNvPr id="5" name="Footer Placeholder 4">
            <a:extLst>
              <a:ext uri="{FF2B5EF4-FFF2-40B4-BE49-F238E27FC236}">
                <a16:creationId xmlns:a16="http://schemas.microsoft.com/office/drawing/2014/main" id="{42D2D565-A840-3A53-5F70-6CAECF43F624}"/>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28DAD992-0273-E44E-788E-B374033941CC}"/>
              </a:ext>
            </a:extLst>
          </p:cNvPr>
          <p:cNvSpPr>
            <a:spLocks noGrp="1"/>
          </p:cNvSpPr>
          <p:nvPr>
            <p:ph type="sldNum" sz="quarter" idx="12"/>
          </p:nvPr>
        </p:nvSpPr>
        <p:spPr/>
        <p:txBody>
          <a:bodyPr/>
          <a:lstStyle/>
          <a:p>
            <a:fld id="{CD57F8AE-CC8F-46C5-A8CD-0F2877D0DB30}" type="slidenum">
              <a:rPr lang="en-AE" smtClean="0"/>
              <a:t>‹#›</a:t>
            </a:fld>
            <a:endParaRPr lang="en-AE"/>
          </a:p>
        </p:txBody>
      </p:sp>
    </p:spTree>
    <p:extLst>
      <p:ext uri="{BB962C8B-B14F-4D97-AF65-F5344CB8AC3E}">
        <p14:creationId xmlns:p14="http://schemas.microsoft.com/office/powerpoint/2010/main" val="2111274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66E59-C94B-C02A-241F-D6E7BEF25DAB}"/>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01185BD4-C370-7D46-B6A3-3448DF15DE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Content Placeholder 3">
            <a:extLst>
              <a:ext uri="{FF2B5EF4-FFF2-40B4-BE49-F238E27FC236}">
                <a16:creationId xmlns:a16="http://schemas.microsoft.com/office/drawing/2014/main" id="{27D0EE5A-526F-BD4E-EFA7-4A2605ACBE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Date Placeholder 4">
            <a:extLst>
              <a:ext uri="{FF2B5EF4-FFF2-40B4-BE49-F238E27FC236}">
                <a16:creationId xmlns:a16="http://schemas.microsoft.com/office/drawing/2014/main" id="{752CFB76-B294-224A-0001-6578B15B7491}"/>
              </a:ext>
            </a:extLst>
          </p:cNvPr>
          <p:cNvSpPr>
            <a:spLocks noGrp="1"/>
          </p:cNvSpPr>
          <p:nvPr>
            <p:ph type="dt" sz="half" idx="10"/>
          </p:nvPr>
        </p:nvSpPr>
        <p:spPr/>
        <p:txBody>
          <a:bodyPr/>
          <a:lstStyle/>
          <a:p>
            <a:fld id="{B419BCF9-5572-4C70-B175-CADFD3926A94}" type="datetimeFigureOut">
              <a:rPr lang="en-AE" smtClean="0"/>
              <a:t>04/27/2024</a:t>
            </a:fld>
            <a:endParaRPr lang="en-AE"/>
          </a:p>
        </p:txBody>
      </p:sp>
      <p:sp>
        <p:nvSpPr>
          <p:cNvPr id="6" name="Footer Placeholder 5">
            <a:extLst>
              <a:ext uri="{FF2B5EF4-FFF2-40B4-BE49-F238E27FC236}">
                <a16:creationId xmlns:a16="http://schemas.microsoft.com/office/drawing/2014/main" id="{563BB712-0065-3073-0626-4128A2482EE3}"/>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01DD7FF3-CC51-11FD-45E2-42088E343B93}"/>
              </a:ext>
            </a:extLst>
          </p:cNvPr>
          <p:cNvSpPr>
            <a:spLocks noGrp="1"/>
          </p:cNvSpPr>
          <p:nvPr>
            <p:ph type="sldNum" sz="quarter" idx="12"/>
          </p:nvPr>
        </p:nvSpPr>
        <p:spPr/>
        <p:txBody>
          <a:bodyPr/>
          <a:lstStyle/>
          <a:p>
            <a:fld id="{CD57F8AE-CC8F-46C5-A8CD-0F2877D0DB30}" type="slidenum">
              <a:rPr lang="en-AE" smtClean="0"/>
              <a:t>‹#›</a:t>
            </a:fld>
            <a:endParaRPr lang="en-AE"/>
          </a:p>
        </p:txBody>
      </p:sp>
    </p:spTree>
    <p:extLst>
      <p:ext uri="{BB962C8B-B14F-4D97-AF65-F5344CB8AC3E}">
        <p14:creationId xmlns:p14="http://schemas.microsoft.com/office/powerpoint/2010/main" val="2690633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AA9EC-82C6-E2F2-0920-046E835F5970}"/>
              </a:ext>
            </a:extLst>
          </p:cNvPr>
          <p:cNvSpPr>
            <a:spLocks noGrp="1"/>
          </p:cNvSpPr>
          <p:nvPr>
            <p:ph type="title"/>
          </p:nvPr>
        </p:nvSpPr>
        <p:spPr>
          <a:xfrm>
            <a:off x="839788" y="365125"/>
            <a:ext cx="10515600" cy="1325563"/>
          </a:xfrm>
        </p:spPr>
        <p:txBody>
          <a:bodyPr/>
          <a:lstStyle/>
          <a:p>
            <a:r>
              <a:rPr lang="en-US"/>
              <a:t>Click to edit Master title style</a:t>
            </a:r>
            <a:endParaRPr lang="en-AE"/>
          </a:p>
        </p:txBody>
      </p:sp>
      <p:sp>
        <p:nvSpPr>
          <p:cNvPr id="3" name="Text Placeholder 2">
            <a:extLst>
              <a:ext uri="{FF2B5EF4-FFF2-40B4-BE49-F238E27FC236}">
                <a16:creationId xmlns:a16="http://schemas.microsoft.com/office/drawing/2014/main" id="{313D1FF6-0905-B361-A9C4-F3EC7EF9AC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79216B-258F-2CBC-A707-69AC9D28C4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Text Placeholder 4">
            <a:extLst>
              <a:ext uri="{FF2B5EF4-FFF2-40B4-BE49-F238E27FC236}">
                <a16:creationId xmlns:a16="http://schemas.microsoft.com/office/drawing/2014/main" id="{4D2FE457-6700-33FF-6848-33FD151315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655B1A-04EF-19DB-D816-7E0AC29C81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7" name="Date Placeholder 6">
            <a:extLst>
              <a:ext uri="{FF2B5EF4-FFF2-40B4-BE49-F238E27FC236}">
                <a16:creationId xmlns:a16="http://schemas.microsoft.com/office/drawing/2014/main" id="{CBFE96D3-98AA-F581-072F-B19A1AA20879}"/>
              </a:ext>
            </a:extLst>
          </p:cNvPr>
          <p:cNvSpPr>
            <a:spLocks noGrp="1"/>
          </p:cNvSpPr>
          <p:nvPr>
            <p:ph type="dt" sz="half" idx="10"/>
          </p:nvPr>
        </p:nvSpPr>
        <p:spPr/>
        <p:txBody>
          <a:bodyPr/>
          <a:lstStyle/>
          <a:p>
            <a:fld id="{B419BCF9-5572-4C70-B175-CADFD3926A94}" type="datetimeFigureOut">
              <a:rPr lang="en-AE" smtClean="0"/>
              <a:t>04/27/2024</a:t>
            </a:fld>
            <a:endParaRPr lang="en-AE"/>
          </a:p>
        </p:txBody>
      </p:sp>
      <p:sp>
        <p:nvSpPr>
          <p:cNvPr id="8" name="Footer Placeholder 7">
            <a:extLst>
              <a:ext uri="{FF2B5EF4-FFF2-40B4-BE49-F238E27FC236}">
                <a16:creationId xmlns:a16="http://schemas.microsoft.com/office/drawing/2014/main" id="{3D1E11AA-7B6F-D187-7D91-3C702879879B}"/>
              </a:ext>
            </a:extLst>
          </p:cNvPr>
          <p:cNvSpPr>
            <a:spLocks noGrp="1"/>
          </p:cNvSpPr>
          <p:nvPr>
            <p:ph type="ftr" sz="quarter" idx="11"/>
          </p:nvPr>
        </p:nvSpPr>
        <p:spPr/>
        <p:txBody>
          <a:bodyPr/>
          <a:lstStyle/>
          <a:p>
            <a:endParaRPr lang="en-AE"/>
          </a:p>
        </p:txBody>
      </p:sp>
      <p:sp>
        <p:nvSpPr>
          <p:cNvPr id="9" name="Slide Number Placeholder 8">
            <a:extLst>
              <a:ext uri="{FF2B5EF4-FFF2-40B4-BE49-F238E27FC236}">
                <a16:creationId xmlns:a16="http://schemas.microsoft.com/office/drawing/2014/main" id="{E7B86091-F86F-AF42-31F4-19E6E6AB0CFC}"/>
              </a:ext>
            </a:extLst>
          </p:cNvPr>
          <p:cNvSpPr>
            <a:spLocks noGrp="1"/>
          </p:cNvSpPr>
          <p:nvPr>
            <p:ph type="sldNum" sz="quarter" idx="12"/>
          </p:nvPr>
        </p:nvSpPr>
        <p:spPr/>
        <p:txBody>
          <a:bodyPr/>
          <a:lstStyle/>
          <a:p>
            <a:fld id="{CD57F8AE-CC8F-46C5-A8CD-0F2877D0DB30}" type="slidenum">
              <a:rPr lang="en-AE" smtClean="0"/>
              <a:t>‹#›</a:t>
            </a:fld>
            <a:endParaRPr lang="en-AE"/>
          </a:p>
        </p:txBody>
      </p:sp>
    </p:spTree>
    <p:extLst>
      <p:ext uri="{BB962C8B-B14F-4D97-AF65-F5344CB8AC3E}">
        <p14:creationId xmlns:p14="http://schemas.microsoft.com/office/powerpoint/2010/main" val="4196775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C6910-C3A0-8673-2E44-B825DEF99967}"/>
              </a:ext>
            </a:extLst>
          </p:cNvPr>
          <p:cNvSpPr>
            <a:spLocks noGrp="1"/>
          </p:cNvSpPr>
          <p:nvPr>
            <p:ph type="title"/>
          </p:nvPr>
        </p:nvSpPr>
        <p:spPr/>
        <p:txBody>
          <a:bodyPr/>
          <a:lstStyle/>
          <a:p>
            <a:r>
              <a:rPr lang="en-US"/>
              <a:t>Click to edit Master title style</a:t>
            </a:r>
            <a:endParaRPr lang="en-AE"/>
          </a:p>
        </p:txBody>
      </p:sp>
      <p:sp>
        <p:nvSpPr>
          <p:cNvPr id="3" name="Date Placeholder 2">
            <a:extLst>
              <a:ext uri="{FF2B5EF4-FFF2-40B4-BE49-F238E27FC236}">
                <a16:creationId xmlns:a16="http://schemas.microsoft.com/office/drawing/2014/main" id="{348265DE-B19A-3006-634E-2FB27CDFADAB}"/>
              </a:ext>
            </a:extLst>
          </p:cNvPr>
          <p:cNvSpPr>
            <a:spLocks noGrp="1"/>
          </p:cNvSpPr>
          <p:nvPr>
            <p:ph type="dt" sz="half" idx="10"/>
          </p:nvPr>
        </p:nvSpPr>
        <p:spPr/>
        <p:txBody>
          <a:bodyPr/>
          <a:lstStyle/>
          <a:p>
            <a:fld id="{B419BCF9-5572-4C70-B175-CADFD3926A94}" type="datetimeFigureOut">
              <a:rPr lang="en-AE" smtClean="0"/>
              <a:t>04/27/2024</a:t>
            </a:fld>
            <a:endParaRPr lang="en-AE"/>
          </a:p>
        </p:txBody>
      </p:sp>
      <p:sp>
        <p:nvSpPr>
          <p:cNvPr id="4" name="Footer Placeholder 3">
            <a:extLst>
              <a:ext uri="{FF2B5EF4-FFF2-40B4-BE49-F238E27FC236}">
                <a16:creationId xmlns:a16="http://schemas.microsoft.com/office/drawing/2014/main" id="{00F9ECE3-5FA1-29BA-611A-A05892311AD8}"/>
              </a:ext>
            </a:extLst>
          </p:cNvPr>
          <p:cNvSpPr>
            <a:spLocks noGrp="1"/>
          </p:cNvSpPr>
          <p:nvPr>
            <p:ph type="ftr" sz="quarter" idx="11"/>
          </p:nvPr>
        </p:nvSpPr>
        <p:spPr/>
        <p:txBody>
          <a:bodyPr/>
          <a:lstStyle/>
          <a:p>
            <a:endParaRPr lang="en-AE"/>
          </a:p>
        </p:txBody>
      </p:sp>
      <p:sp>
        <p:nvSpPr>
          <p:cNvPr id="5" name="Slide Number Placeholder 4">
            <a:extLst>
              <a:ext uri="{FF2B5EF4-FFF2-40B4-BE49-F238E27FC236}">
                <a16:creationId xmlns:a16="http://schemas.microsoft.com/office/drawing/2014/main" id="{1FC86A6A-50B5-6F6A-B872-EB64FB4965D4}"/>
              </a:ext>
            </a:extLst>
          </p:cNvPr>
          <p:cNvSpPr>
            <a:spLocks noGrp="1"/>
          </p:cNvSpPr>
          <p:nvPr>
            <p:ph type="sldNum" sz="quarter" idx="12"/>
          </p:nvPr>
        </p:nvSpPr>
        <p:spPr/>
        <p:txBody>
          <a:bodyPr/>
          <a:lstStyle/>
          <a:p>
            <a:fld id="{CD57F8AE-CC8F-46C5-A8CD-0F2877D0DB30}" type="slidenum">
              <a:rPr lang="en-AE" smtClean="0"/>
              <a:t>‹#›</a:t>
            </a:fld>
            <a:endParaRPr lang="en-AE"/>
          </a:p>
        </p:txBody>
      </p:sp>
    </p:spTree>
    <p:extLst>
      <p:ext uri="{BB962C8B-B14F-4D97-AF65-F5344CB8AC3E}">
        <p14:creationId xmlns:p14="http://schemas.microsoft.com/office/powerpoint/2010/main" val="3203298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313D78-B255-1C52-3A2F-E3DFF68DA379}"/>
              </a:ext>
            </a:extLst>
          </p:cNvPr>
          <p:cNvSpPr>
            <a:spLocks noGrp="1"/>
          </p:cNvSpPr>
          <p:nvPr>
            <p:ph type="dt" sz="half" idx="10"/>
          </p:nvPr>
        </p:nvSpPr>
        <p:spPr/>
        <p:txBody>
          <a:bodyPr/>
          <a:lstStyle/>
          <a:p>
            <a:fld id="{B419BCF9-5572-4C70-B175-CADFD3926A94}" type="datetimeFigureOut">
              <a:rPr lang="en-AE" smtClean="0"/>
              <a:t>04/27/2024</a:t>
            </a:fld>
            <a:endParaRPr lang="en-AE"/>
          </a:p>
        </p:txBody>
      </p:sp>
      <p:sp>
        <p:nvSpPr>
          <p:cNvPr id="3" name="Footer Placeholder 2">
            <a:extLst>
              <a:ext uri="{FF2B5EF4-FFF2-40B4-BE49-F238E27FC236}">
                <a16:creationId xmlns:a16="http://schemas.microsoft.com/office/drawing/2014/main" id="{F4B438D5-C01D-F0F1-BC45-172DCC983F2D}"/>
              </a:ext>
            </a:extLst>
          </p:cNvPr>
          <p:cNvSpPr>
            <a:spLocks noGrp="1"/>
          </p:cNvSpPr>
          <p:nvPr>
            <p:ph type="ftr" sz="quarter" idx="11"/>
          </p:nvPr>
        </p:nvSpPr>
        <p:spPr/>
        <p:txBody>
          <a:bodyPr/>
          <a:lstStyle/>
          <a:p>
            <a:endParaRPr lang="en-AE"/>
          </a:p>
        </p:txBody>
      </p:sp>
      <p:sp>
        <p:nvSpPr>
          <p:cNvPr id="4" name="Slide Number Placeholder 3">
            <a:extLst>
              <a:ext uri="{FF2B5EF4-FFF2-40B4-BE49-F238E27FC236}">
                <a16:creationId xmlns:a16="http://schemas.microsoft.com/office/drawing/2014/main" id="{B091152D-03B3-E350-0636-259E341D6759}"/>
              </a:ext>
            </a:extLst>
          </p:cNvPr>
          <p:cNvSpPr>
            <a:spLocks noGrp="1"/>
          </p:cNvSpPr>
          <p:nvPr>
            <p:ph type="sldNum" sz="quarter" idx="12"/>
          </p:nvPr>
        </p:nvSpPr>
        <p:spPr/>
        <p:txBody>
          <a:bodyPr/>
          <a:lstStyle/>
          <a:p>
            <a:fld id="{CD57F8AE-CC8F-46C5-A8CD-0F2877D0DB30}" type="slidenum">
              <a:rPr lang="en-AE" smtClean="0"/>
              <a:t>‹#›</a:t>
            </a:fld>
            <a:endParaRPr lang="en-AE"/>
          </a:p>
        </p:txBody>
      </p:sp>
    </p:spTree>
    <p:extLst>
      <p:ext uri="{BB962C8B-B14F-4D97-AF65-F5344CB8AC3E}">
        <p14:creationId xmlns:p14="http://schemas.microsoft.com/office/powerpoint/2010/main" val="409001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A7874-85E6-DC7F-7903-B969FF94CF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Content Placeholder 2">
            <a:extLst>
              <a:ext uri="{FF2B5EF4-FFF2-40B4-BE49-F238E27FC236}">
                <a16:creationId xmlns:a16="http://schemas.microsoft.com/office/drawing/2014/main" id="{30C8BDAE-93DA-68A3-469F-A707A4C507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Text Placeholder 3">
            <a:extLst>
              <a:ext uri="{FF2B5EF4-FFF2-40B4-BE49-F238E27FC236}">
                <a16:creationId xmlns:a16="http://schemas.microsoft.com/office/drawing/2014/main" id="{6B54B1A4-6CAF-C8B5-90A9-D984E8050B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E10D36-67BC-B17E-8675-9D47F42A833F}"/>
              </a:ext>
            </a:extLst>
          </p:cNvPr>
          <p:cNvSpPr>
            <a:spLocks noGrp="1"/>
          </p:cNvSpPr>
          <p:nvPr>
            <p:ph type="dt" sz="half" idx="10"/>
          </p:nvPr>
        </p:nvSpPr>
        <p:spPr/>
        <p:txBody>
          <a:bodyPr/>
          <a:lstStyle/>
          <a:p>
            <a:fld id="{B419BCF9-5572-4C70-B175-CADFD3926A94}" type="datetimeFigureOut">
              <a:rPr lang="en-AE" smtClean="0"/>
              <a:t>04/27/2024</a:t>
            </a:fld>
            <a:endParaRPr lang="en-AE"/>
          </a:p>
        </p:txBody>
      </p:sp>
      <p:sp>
        <p:nvSpPr>
          <p:cNvPr id="6" name="Footer Placeholder 5">
            <a:extLst>
              <a:ext uri="{FF2B5EF4-FFF2-40B4-BE49-F238E27FC236}">
                <a16:creationId xmlns:a16="http://schemas.microsoft.com/office/drawing/2014/main" id="{C6446E90-553D-4929-7E83-95F38403C769}"/>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C9C4934A-1F3C-365E-7DF5-FAFD1493A525}"/>
              </a:ext>
            </a:extLst>
          </p:cNvPr>
          <p:cNvSpPr>
            <a:spLocks noGrp="1"/>
          </p:cNvSpPr>
          <p:nvPr>
            <p:ph type="sldNum" sz="quarter" idx="12"/>
          </p:nvPr>
        </p:nvSpPr>
        <p:spPr/>
        <p:txBody>
          <a:bodyPr/>
          <a:lstStyle/>
          <a:p>
            <a:fld id="{CD57F8AE-CC8F-46C5-A8CD-0F2877D0DB30}" type="slidenum">
              <a:rPr lang="en-AE" smtClean="0"/>
              <a:t>‹#›</a:t>
            </a:fld>
            <a:endParaRPr lang="en-AE"/>
          </a:p>
        </p:txBody>
      </p:sp>
    </p:spTree>
    <p:extLst>
      <p:ext uri="{BB962C8B-B14F-4D97-AF65-F5344CB8AC3E}">
        <p14:creationId xmlns:p14="http://schemas.microsoft.com/office/powerpoint/2010/main" val="2064925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39610-018F-3313-4467-20E91D6FE3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Picture Placeholder 2">
            <a:extLst>
              <a:ext uri="{FF2B5EF4-FFF2-40B4-BE49-F238E27FC236}">
                <a16:creationId xmlns:a16="http://schemas.microsoft.com/office/drawing/2014/main" id="{3E770960-3398-7B51-4078-4118A34CE2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E"/>
          </a:p>
        </p:txBody>
      </p:sp>
      <p:sp>
        <p:nvSpPr>
          <p:cNvPr id="4" name="Text Placeholder 3">
            <a:extLst>
              <a:ext uri="{FF2B5EF4-FFF2-40B4-BE49-F238E27FC236}">
                <a16:creationId xmlns:a16="http://schemas.microsoft.com/office/drawing/2014/main" id="{795D8C95-2030-2CE0-35F3-2B23D17E6C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FCF7FC-538D-440F-C409-D81867824098}"/>
              </a:ext>
            </a:extLst>
          </p:cNvPr>
          <p:cNvSpPr>
            <a:spLocks noGrp="1"/>
          </p:cNvSpPr>
          <p:nvPr>
            <p:ph type="dt" sz="half" idx="10"/>
          </p:nvPr>
        </p:nvSpPr>
        <p:spPr/>
        <p:txBody>
          <a:bodyPr/>
          <a:lstStyle/>
          <a:p>
            <a:fld id="{B419BCF9-5572-4C70-B175-CADFD3926A94}" type="datetimeFigureOut">
              <a:rPr lang="en-AE" smtClean="0"/>
              <a:t>04/27/2024</a:t>
            </a:fld>
            <a:endParaRPr lang="en-AE"/>
          </a:p>
        </p:txBody>
      </p:sp>
      <p:sp>
        <p:nvSpPr>
          <p:cNvPr id="6" name="Footer Placeholder 5">
            <a:extLst>
              <a:ext uri="{FF2B5EF4-FFF2-40B4-BE49-F238E27FC236}">
                <a16:creationId xmlns:a16="http://schemas.microsoft.com/office/drawing/2014/main" id="{6985BEB7-39B0-9E53-D5DF-6F4FA8D6F8DA}"/>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948587E5-0879-9564-371E-8FEBD4BB019B}"/>
              </a:ext>
            </a:extLst>
          </p:cNvPr>
          <p:cNvSpPr>
            <a:spLocks noGrp="1"/>
          </p:cNvSpPr>
          <p:nvPr>
            <p:ph type="sldNum" sz="quarter" idx="12"/>
          </p:nvPr>
        </p:nvSpPr>
        <p:spPr/>
        <p:txBody>
          <a:bodyPr/>
          <a:lstStyle/>
          <a:p>
            <a:fld id="{CD57F8AE-CC8F-46C5-A8CD-0F2877D0DB30}" type="slidenum">
              <a:rPr lang="en-AE" smtClean="0"/>
              <a:t>‹#›</a:t>
            </a:fld>
            <a:endParaRPr lang="en-AE"/>
          </a:p>
        </p:txBody>
      </p:sp>
    </p:spTree>
    <p:extLst>
      <p:ext uri="{BB962C8B-B14F-4D97-AF65-F5344CB8AC3E}">
        <p14:creationId xmlns:p14="http://schemas.microsoft.com/office/powerpoint/2010/main" val="1274380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4AB1F4-3320-1E80-C6CC-7145F6409B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E"/>
          </a:p>
        </p:txBody>
      </p:sp>
      <p:sp>
        <p:nvSpPr>
          <p:cNvPr id="3" name="Text Placeholder 2">
            <a:extLst>
              <a:ext uri="{FF2B5EF4-FFF2-40B4-BE49-F238E27FC236}">
                <a16:creationId xmlns:a16="http://schemas.microsoft.com/office/drawing/2014/main" id="{C2E2936B-26B3-A36B-DF37-29F13A6856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C7FF2705-B09A-9498-B6D9-B39B08D2AB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9BCF9-5572-4C70-B175-CADFD3926A94}" type="datetimeFigureOut">
              <a:rPr lang="en-AE" smtClean="0"/>
              <a:t>04/27/2024</a:t>
            </a:fld>
            <a:endParaRPr lang="en-AE"/>
          </a:p>
        </p:txBody>
      </p:sp>
      <p:sp>
        <p:nvSpPr>
          <p:cNvPr id="5" name="Footer Placeholder 4">
            <a:extLst>
              <a:ext uri="{FF2B5EF4-FFF2-40B4-BE49-F238E27FC236}">
                <a16:creationId xmlns:a16="http://schemas.microsoft.com/office/drawing/2014/main" id="{A69CA9D8-5410-B789-B63D-A95653C5ED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E"/>
          </a:p>
        </p:txBody>
      </p:sp>
      <p:sp>
        <p:nvSpPr>
          <p:cNvPr id="6" name="Slide Number Placeholder 5">
            <a:extLst>
              <a:ext uri="{FF2B5EF4-FFF2-40B4-BE49-F238E27FC236}">
                <a16:creationId xmlns:a16="http://schemas.microsoft.com/office/drawing/2014/main" id="{39287A03-DD29-BD19-0424-F7AF2B2D61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7F8AE-CC8F-46C5-A8CD-0F2877D0DB30}" type="slidenum">
              <a:rPr lang="en-AE" smtClean="0"/>
              <a:t>‹#›</a:t>
            </a:fld>
            <a:endParaRPr lang="en-AE"/>
          </a:p>
        </p:txBody>
      </p:sp>
    </p:spTree>
    <p:extLst>
      <p:ext uri="{BB962C8B-B14F-4D97-AF65-F5344CB8AC3E}">
        <p14:creationId xmlns:p14="http://schemas.microsoft.com/office/powerpoint/2010/main" val="966510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4.tmp" /><Relationship Id="rId2" Type="http://schemas.openxmlformats.org/officeDocument/2006/relationships/image" Target="../media/image3.tmp" /><Relationship Id="rId1" Type="http://schemas.openxmlformats.org/officeDocument/2006/relationships/slideLayout" Target="../slideLayouts/slideLayout2.xml" /><Relationship Id="rId6" Type="http://schemas.openxmlformats.org/officeDocument/2006/relationships/image" Target="../media/image7.png" /><Relationship Id="rId5" Type="http://schemas.openxmlformats.org/officeDocument/2006/relationships/image" Target="../media/image6.png" /><Relationship Id="rId4" Type="http://schemas.openxmlformats.org/officeDocument/2006/relationships/image" Target="../media/image5.png" /></Relationships>
</file>

<file path=ppt/slides/_rels/slide4.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5BF4DF2C-F028-4921-9C23-41303F650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23DE6A9-49D4-68A1-4009-D0F3CC100CE0}"/>
              </a:ext>
            </a:extLst>
          </p:cNvPr>
          <p:cNvSpPr>
            <a:spLocks noGrp="1"/>
          </p:cNvSpPr>
          <p:nvPr>
            <p:ph type="ctrTitle"/>
          </p:nvPr>
        </p:nvSpPr>
        <p:spPr>
          <a:xfrm>
            <a:off x="457200" y="1598246"/>
            <a:ext cx="4412419" cy="3626217"/>
          </a:xfrm>
        </p:spPr>
        <p:txBody>
          <a:bodyPr anchor="t">
            <a:normAutofit/>
          </a:bodyPr>
          <a:lstStyle/>
          <a:p>
            <a:pPr algn="r"/>
            <a:r>
              <a:rPr lang="en-US" sz="5000" dirty="0">
                <a:solidFill>
                  <a:srgbClr val="FFFFFF"/>
                </a:solidFill>
              </a:rPr>
              <a:t>Report on recent flood disaster in U.A.E due to Incessant rainfall</a:t>
            </a:r>
            <a:endParaRPr lang="en-AE" sz="5000" dirty="0">
              <a:solidFill>
                <a:srgbClr val="FFFFFF"/>
              </a:solidFill>
            </a:endParaRPr>
          </a:p>
        </p:txBody>
      </p:sp>
      <p:sp>
        <p:nvSpPr>
          <p:cNvPr id="3" name="Subtitle 2">
            <a:extLst>
              <a:ext uri="{FF2B5EF4-FFF2-40B4-BE49-F238E27FC236}">
                <a16:creationId xmlns:a16="http://schemas.microsoft.com/office/drawing/2014/main" id="{677F4FC7-60CC-D45A-39F1-D470B33D26CA}"/>
              </a:ext>
            </a:extLst>
          </p:cNvPr>
          <p:cNvSpPr>
            <a:spLocks noGrp="1"/>
          </p:cNvSpPr>
          <p:nvPr>
            <p:ph type="subTitle" idx="1"/>
          </p:nvPr>
        </p:nvSpPr>
        <p:spPr>
          <a:xfrm>
            <a:off x="457200" y="5350213"/>
            <a:ext cx="4412417" cy="1031537"/>
          </a:xfrm>
        </p:spPr>
        <p:txBody>
          <a:bodyPr>
            <a:normAutofit fontScale="62500" lnSpcReduction="20000"/>
          </a:bodyPr>
          <a:lstStyle/>
          <a:p>
            <a:pPr algn="r"/>
            <a:r>
              <a:rPr lang="en-US" sz="3200" dirty="0">
                <a:solidFill>
                  <a:srgbClr val="FFFFFF"/>
                </a:solidFill>
              </a:rPr>
              <a:t>Kailash V</a:t>
            </a:r>
          </a:p>
          <a:p>
            <a:pPr algn="r"/>
            <a:r>
              <a:rPr lang="en-US" sz="3200" dirty="0">
                <a:solidFill>
                  <a:srgbClr val="FFFFFF"/>
                </a:solidFill>
              </a:rPr>
              <a:t>TIAD4726</a:t>
            </a:r>
          </a:p>
          <a:p>
            <a:pPr algn="r"/>
            <a:r>
              <a:rPr lang="en-US" sz="3200" dirty="0">
                <a:solidFill>
                  <a:srgbClr val="FFFFFF"/>
                </a:solidFill>
              </a:rPr>
              <a:t>Grde-9B</a:t>
            </a:r>
            <a:endParaRPr lang="en-AE" sz="3200" dirty="0">
              <a:solidFill>
                <a:srgbClr val="FFFFFF"/>
              </a:solidFill>
            </a:endParaRPr>
          </a:p>
        </p:txBody>
      </p:sp>
      <p:cxnSp>
        <p:nvCxnSpPr>
          <p:cNvPr id="31" name="Straight Connector 30">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flag with a red white and black stripe&#10;&#10;Description automatically generated">
            <a:extLst>
              <a:ext uri="{FF2B5EF4-FFF2-40B4-BE49-F238E27FC236}">
                <a16:creationId xmlns:a16="http://schemas.microsoft.com/office/drawing/2014/main" id="{58CAA3C4-D18F-39BE-C49F-9D9F6D8F995F}"/>
              </a:ext>
            </a:extLst>
          </p:cNvPr>
          <p:cNvPicPr>
            <a:picLocks noChangeAspect="1"/>
          </p:cNvPicPr>
          <p:nvPr/>
        </p:nvPicPr>
        <p:blipFill>
          <a:blip r:embed="rId2"/>
          <a:stretch>
            <a:fillRect/>
          </a:stretch>
        </p:blipFill>
        <p:spPr>
          <a:xfrm>
            <a:off x="5986925" y="2288530"/>
            <a:ext cx="5664133" cy="3339185"/>
          </a:xfrm>
          <a:prstGeom prst="rect">
            <a:avLst/>
          </a:prstGeom>
        </p:spPr>
      </p:pic>
      <p:grpSp>
        <p:nvGrpSpPr>
          <p:cNvPr id="33" name="Group 32">
            <a:extLst>
              <a:ext uri="{FF2B5EF4-FFF2-40B4-BE49-F238E27FC236}">
                <a16:creationId xmlns:a16="http://schemas.microsoft.com/office/drawing/2014/main" id="{892B7B61-D701-474B-AE8F-EA238B550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34"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35"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spTree>
    <p:extLst>
      <p:ext uri="{BB962C8B-B14F-4D97-AF65-F5344CB8AC3E}">
        <p14:creationId xmlns:p14="http://schemas.microsoft.com/office/powerpoint/2010/main" val="336312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CB0874-88B8-43D3-B0B6-C32F790F7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FD067A-52BE-40EE-B7CA-391830B9A2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2561771"/>
            <a:chOff x="0" y="0"/>
            <a:chExt cx="12192000" cy="2561771"/>
          </a:xfrm>
        </p:grpSpPr>
        <p:sp>
          <p:nvSpPr>
            <p:cNvPr id="11" name="Freeform: Shape 10">
              <a:extLst>
                <a:ext uri="{FF2B5EF4-FFF2-40B4-BE49-F238E27FC236}">
                  <a16:creationId xmlns:a16="http://schemas.microsoft.com/office/drawing/2014/main" id="{1CDA7855-806B-4A02-9C19-24872E4D8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AFE70DE-5BEC-4E54-98D2-48C13E149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A1171B12-4B3D-D647-32FE-15FE86A6BFAF}"/>
              </a:ext>
            </a:extLst>
          </p:cNvPr>
          <p:cNvSpPr>
            <a:spLocks noGrp="1"/>
          </p:cNvSpPr>
          <p:nvPr>
            <p:ph type="title"/>
          </p:nvPr>
        </p:nvSpPr>
        <p:spPr>
          <a:xfrm>
            <a:off x="1712915" y="1040400"/>
            <a:ext cx="7866060" cy="707886"/>
          </a:xfrm>
        </p:spPr>
        <p:txBody>
          <a:bodyPr anchor="b">
            <a:normAutofit/>
          </a:bodyPr>
          <a:lstStyle/>
          <a:p>
            <a:r>
              <a:rPr lang="en-US" sz="3700">
                <a:latin typeface="Bodoni MT Black" panose="02070A03080606020203" pitchFamily="18" charset="0"/>
              </a:rPr>
              <a:t>De-Brief on the disaster event</a:t>
            </a:r>
            <a:endParaRPr lang="en-AE" sz="3700">
              <a:latin typeface="Bodoni MT Black" panose="02070A03080606020203" pitchFamily="18" charset="0"/>
            </a:endParaRPr>
          </a:p>
        </p:txBody>
      </p:sp>
      <p:grpSp>
        <p:nvGrpSpPr>
          <p:cNvPr id="14" name="Group 13">
            <a:extLst>
              <a:ext uri="{FF2B5EF4-FFF2-40B4-BE49-F238E27FC236}">
                <a16:creationId xmlns:a16="http://schemas.microsoft.com/office/drawing/2014/main" id="{C15B8CC4-8CCE-428F-AE7E-28D178984C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2027156"/>
            <a:ext cx="12192000" cy="757168"/>
            <a:chOff x="0" y="2959818"/>
            <a:chExt cx="12192000" cy="757168"/>
          </a:xfrm>
        </p:grpSpPr>
        <p:sp>
          <p:nvSpPr>
            <p:cNvPr id="15" name="Freeform: Shape 14">
              <a:extLst>
                <a:ext uri="{FF2B5EF4-FFF2-40B4-BE49-F238E27FC236}">
                  <a16:creationId xmlns:a16="http://schemas.microsoft.com/office/drawing/2014/main" id="{A6359FA2-E374-4073-8269-E10D2AE74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9A1F0E66-9B5E-4980-8AEC-B4D144B48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553A3D58-D1A9-EB0C-12ED-BBCEC4445294}"/>
              </a:ext>
            </a:extLst>
          </p:cNvPr>
          <p:cNvSpPr>
            <a:spLocks noGrp="1"/>
          </p:cNvSpPr>
          <p:nvPr>
            <p:ph idx="1"/>
          </p:nvPr>
        </p:nvSpPr>
        <p:spPr>
          <a:xfrm>
            <a:off x="1712914" y="3070719"/>
            <a:ext cx="7866061" cy="2937969"/>
          </a:xfrm>
        </p:spPr>
        <p:txBody>
          <a:bodyPr>
            <a:normAutofit/>
          </a:bodyPr>
          <a:lstStyle/>
          <a:p>
            <a:r>
              <a:rPr lang="en-US" sz="1300">
                <a:solidFill>
                  <a:schemeClr val="tx1">
                    <a:alpha val="80000"/>
                  </a:schemeClr>
                </a:solidFill>
                <a:latin typeface="BankGothic Md BT" panose="020B0807020203060204" pitchFamily="34" charset="0"/>
              </a:rPr>
              <a:t> On 16</a:t>
            </a:r>
            <a:r>
              <a:rPr lang="en-US" sz="1300" baseline="30000">
                <a:solidFill>
                  <a:schemeClr val="tx1">
                    <a:alpha val="80000"/>
                  </a:schemeClr>
                </a:solidFill>
                <a:latin typeface="BankGothic Md BT" panose="020B0807020203060204" pitchFamily="34" charset="0"/>
              </a:rPr>
              <a:t>th</a:t>
            </a:r>
            <a:r>
              <a:rPr lang="en-US" sz="1300">
                <a:solidFill>
                  <a:schemeClr val="tx1">
                    <a:alpha val="80000"/>
                  </a:schemeClr>
                </a:solidFill>
                <a:latin typeface="BankGothic Md BT" panose="020B0807020203060204" pitchFamily="34" charset="0"/>
              </a:rPr>
              <a:t> of April 2024 U.A.E experienced </a:t>
            </a:r>
            <a:r>
              <a:rPr lang="en-US" sz="1300" b="1" i="0">
                <a:solidFill>
                  <a:schemeClr val="tx1">
                    <a:alpha val="80000"/>
                  </a:schemeClr>
                </a:solidFill>
                <a:effectLst/>
                <a:latin typeface="BankGothic Md BT" panose="020B0807020203060204" pitchFamily="34" charset="0"/>
              </a:rPr>
              <a:t>Storm dumps heaviest rain ever recorded in desert nation of UAE</a:t>
            </a:r>
          </a:p>
          <a:p>
            <a:r>
              <a:rPr lang="en-US" sz="1300" b="1">
                <a:solidFill>
                  <a:schemeClr val="tx1">
                    <a:alpha val="80000"/>
                  </a:schemeClr>
                </a:solidFill>
                <a:latin typeface="BankGothic Md BT" panose="020B0807020203060204" pitchFamily="34" charset="0"/>
              </a:rPr>
              <a:t>U.A.E received 142MM rainfall only on Tuesday (16-April-24) alone which is much above a 1 year average rainfall of 94.7MM</a:t>
            </a:r>
          </a:p>
          <a:p>
            <a:r>
              <a:rPr lang="en-US" sz="1300" b="1" i="0">
                <a:solidFill>
                  <a:schemeClr val="tx1">
                    <a:alpha val="80000"/>
                  </a:schemeClr>
                </a:solidFill>
                <a:effectLst/>
                <a:latin typeface="BankGothic Md BT" panose="020B0807020203060204" pitchFamily="34" charset="0"/>
              </a:rPr>
              <a:t>Due to this the </a:t>
            </a:r>
            <a:r>
              <a:rPr lang="en-US" sz="1300" b="1">
                <a:solidFill>
                  <a:schemeClr val="tx1">
                    <a:alpha val="80000"/>
                  </a:schemeClr>
                </a:solidFill>
                <a:latin typeface="BankGothic Md BT" panose="020B0807020203060204" pitchFamily="34" charset="0"/>
              </a:rPr>
              <a:t>whole U.A.E had got flooded everywhere, people have been disconnected from all facilities like Airport / Public transport / Delivery of essential items / Schools / Road infrastructures / Tourist Attractions etc…….</a:t>
            </a:r>
          </a:p>
          <a:p>
            <a:r>
              <a:rPr lang="en-US" sz="1300" b="1">
                <a:solidFill>
                  <a:schemeClr val="tx1">
                    <a:alpha val="80000"/>
                  </a:schemeClr>
                </a:solidFill>
                <a:latin typeface="BankGothic Md BT" panose="020B0807020203060204" pitchFamily="34" charset="0"/>
              </a:rPr>
              <a:t>Whole U.A.E appeared as a island disconnected from world </a:t>
            </a:r>
          </a:p>
          <a:p>
            <a:r>
              <a:rPr lang="en-US" sz="1300" b="1" i="0">
                <a:solidFill>
                  <a:schemeClr val="tx1">
                    <a:alpha val="80000"/>
                  </a:schemeClr>
                </a:solidFill>
                <a:effectLst/>
                <a:latin typeface="BankGothic Md BT" panose="020B0807020203060204" pitchFamily="34" charset="0"/>
              </a:rPr>
              <a:t>There were myths where many people were spreading false communication like this disaster was due to the cloud seeding and where the claim of rain due to cloud seeding is baseless and illogical </a:t>
            </a:r>
          </a:p>
          <a:p>
            <a:endParaRPr lang="en-AE" sz="1300">
              <a:solidFill>
                <a:schemeClr val="tx1">
                  <a:alpha val="80000"/>
                </a:schemeClr>
              </a:solidFill>
            </a:endParaRPr>
          </a:p>
        </p:txBody>
      </p:sp>
    </p:spTree>
    <p:extLst>
      <p:ext uri="{BB962C8B-B14F-4D97-AF65-F5344CB8AC3E}">
        <p14:creationId xmlns:p14="http://schemas.microsoft.com/office/powerpoint/2010/main" val="384463934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1284CA7F-B696-4085-84C6-CD668817E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50278" cy="3400925"/>
          </a:xfrm>
          <a:custGeom>
            <a:avLst/>
            <a:gdLst>
              <a:gd name="connsiteX0" fmla="*/ 0 w 6050278"/>
              <a:gd name="connsiteY0" fmla="*/ 0 h 3400925"/>
              <a:gd name="connsiteX1" fmla="*/ 6050278 w 6050278"/>
              <a:gd name="connsiteY1" fmla="*/ 0 h 3400925"/>
              <a:gd name="connsiteX2" fmla="*/ 6050278 w 6050278"/>
              <a:gd name="connsiteY2" fmla="*/ 1827306 h 3400925"/>
              <a:gd name="connsiteX3" fmla="*/ 3892296 w 6050278"/>
              <a:gd name="connsiteY3" fmla="*/ 1827306 h 3400925"/>
              <a:gd name="connsiteX4" fmla="*/ 3892296 w 6050278"/>
              <a:gd name="connsiteY4" fmla="*/ 3400925 h 3400925"/>
              <a:gd name="connsiteX5" fmla="*/ 0 w 6050278"/>
              <a:gd name="connsiteY5" fmla="*/ 3400925 h 340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400925">
                <a:moveTo>
                  <a:pt x="0" y="0"/>
                </a:moveTo>
                <a:lnTo>
                  <a:pt x="6050278" y="0"/>
                </a:lnTo>
                <a:lnTo>
                  <a:pt x="6050278" y="1827306"/>
                </a:lnTo>
                <a:lnTo>
                  <a:pt x="3892296" y="1827306"/>
                </a:lnTo>
                <a:lnTo>
                  <a:pt x="3892296" y="3400925"/>
                </a:lnTo>
                <a:lnTo>
                  <a:pt x="0" y="34009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descr="A person standing on a wet road&#10;&#10;Description automatically generated">
            <a:extLst>
              <a:ext uri="{FF2B5EF4-FFF2-40B4-BE49-F238E27FC236}">
                <a16:creationId xmlns:a16="http://schemas.microsoft.com/office/drawing/2014/main" id="{65BFB589-BF80-3180-5548-7E30C76EB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732710"/>
            <a:ext cx="2927073" cy="2257240"/>
          </a:xfrm>
          <a:prstGeom prst="rect">
            <a:avLst/>
          </a:prstGeom>
        </p:spPr>
      </p:pic>
      <p:sp>
        <p:nvSpPr>
          <p:cNvPr id="22" name="Freeform: Shape 21">
            <a:extLst>
              <a:ext uri="{FF2B5EF4-FFF2-40B4-BE49-F238E27FC236}">
                <a16:creationId xmlns:a16="http://schemas.microsoft.com/office/drawing/2014/main" id="{858A10F4-B847-4777-BC82-782F6FB36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1722" y="1"/>
            <a:ext cx="6050278" cy="3400925"/>
          </a:xfrm>
          <a:custGeom>
            <a:avLst/>
            <a:gdLst>
              <a:gd name="connsiteX0" fmla="*/ 0 w 6050278"/>
              <a:gd name="connsiteY0" fmla="*/ 0 h 3400925"/>
              <a:gd name="connsiteX1" fmla="*/ 6050278 w 6050278"/>
              <a:gd name="connsiteY1" fmla="*/ 0 h 3400925"/>
              <a:gd name="connsiteX2" fmla="*/ 6050278 w 6050278"/>
              <a:gd name="connsiteY2" fmla="*/ 3400925 h 3400925"/>
              <a:gd name="connsiteX3" fmla="*/ 2157982 w 6050278"/>
              <a:gd name="connsiteY3" fmla="*/ 3400925 h 3400925"/>
              <a:gd name="connsiteX4" fmla="*/ 2157982 w 6050278"/>
              <a:gd name="connsiteY4" fmla="*/ 1827306 h 3400925"/>
              <a:gd name="connsiteX5" fmla="*/ 0 w 6050278"/>
              <a:gd name="connsiteY5" fmla="*/ 1827306 h 340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400925">
                <a:moveTo>
                  <a:pt x="0" y="0"/>
                </a:moveTo>
                <a:lnTo>
                  <a:pt x="6050278" y="0"/>
                </a:lnTo>
                <a:lnTo>
                  <a:pt x="6050278" y="3400925"/>
                </a:lnTo>
                <a:lnTo>
                  <a:pt x="2157982" y="3400925"/>
                </a:lnTo>
                <a:lnTo>
                  <a:pt x="2157982" y="1827306"/>
                </a:lnTo>
                <a:lnTo>
                  <a:pt x="0" y="1827306"/>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8883B597-C9A1-46EF-AB6B-71DF0B1ED4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89159"/>
            <a:ext cx="6050278" cy="3368841"/>
          </a:xfrm>
          <a:custGeom>
            <a:avLst/>
            <a:gdLst>
              <a:gd name="connsiteX0" fmla="*/ 0 w 6050278"/>
              <a:gd name="connsiteY0" fmla="*/ 0 h 3368841"/>
              <a:gd name="connsiteX1" fmla="*/ 3892296 w 6050278"/>
              <a:gd name="connsiteY1" fmla="*/ 0 h 3368841"/>
              <a:gd name="connsiteX2" fmla="*/ 3892296 w 6050278"/>
              <a:gd name="connsiteY2" fmla="*/ 1541535 h 3368841"/>
              <a:gd name="connsiteX3" fmla="*/ 6050278 w 6050278"/>
              <a:gd name="connsiteY3" fmla="*/ 1541535 h 3368841"/>
              <a:gd name="connsiteX4" fmla="*/ 6050278 w 6050278"/>
              <a:gd name="connsiteY4" fmla="*/ 3368841 h 3368841"/>
              <a:gd name="connsiteX5" fmla="*/ 0 w 6050278"/>
              <a:gd name="connsiteY5" fmla="*/ 3368841 h 336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368841">
                <a:moveTo>
                  <a:pt x="0" y="0"/>
                </a:moveTo>
                <a:lnTo>
                  <a:pt x="3892296" y="0"/>
                </a:lnTo>
                <a:lnTo>
                  <a:pt x="3892296" y="1541535"/>
                </a:lnTo>
                <a:lnTo>
                  <a:pt x="6050278" y="1541535"/>
                </a:lnTo>
                <a:lnTo>
                  <a:pt x="6050278" y="3368841"/>
                </a:lnTo>
                <a:lnTo>
                  <a:pt x="0" y="336884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Picture 14" descr="A green car driving through water&#10;&#10;Description automatically generated">
            <a:extLst>
              <a:ext uri="{FF2B5EF4-FFF2-40B4-BE49-F238E27FC236}">
                <a16:creationId xmlns:a16="http://schemas.microsoft.com/office/drawing/2014/main" id="{A3862807-E555-C421-8728-DD84135DE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4078871"/>
            <a:ext cx="2927072" cy="1895279"/>
          </a:xfrm>
          <a:prstGeom prst="rect">
            <a:avLst/>
          </a:prstGeom>
        </p:spPr>
      </p:pic>
      <p:sp>
        <p:nvSpPr>
          <p:cNvPr id="26" name="Freeform: Shape 25">
            <a:extLst>
              <a:ext uri="{FF2B5EF4-FFF2-40B4-BE49-F238E27FC236}">
                <a16:creationId xmlns:a16="http://schemas.microsoft.com/office/drawing/2014/main" id="{A0B38421-369F-445C-9543-5BC17BC09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1722" y="3489159"/>
            <a:ext cx="6050278" cy="3368841"/>
          </a:xfrm>
          <a:custGeom>
            <a:avLst/>
            <a:gdLst>
              <a:gd name="connsiteX0" fmla="*/ 2157982 w 6050278"/>
              <a:gd name="connsiteY0" fmla="*/ 0 h 3368841"/>
              <a:gd name="connsiteX1" fmla="*/ 6050278 w 6050278"/>
              <a:gd name="connsiteY1" fmla="*/ 0 h 3368841"/>
              <a:gd name="connsiteX2" fmla="*/ 6050278 w 6050278"/>
              <a:gd name="connsiteY2" fmla="*/ 3368841 h 3368841"/>
              <a:gd name="connsiteX3" fmla="*/ 0 w 6050278"/>
              <a:gd name="connsiteY3" fmla="*/ 3368841 h 3368841"/>
              <a:gd name="connsiteX4" fmla="*/ 0 w 6050278"/>
              <a:gd name="connsiteY4" fmla="*/ 1541535 h 3368841"/>
              <a:gd name="connsiteX5" fmla="*/ 2157982 w 6050278"/>
              <a:gd name="connsiteY5" fmla="*/ 1541535 h 336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368841">
                <a:moveTo>
                  <a:pt x="2157982" y="0"/>
                </a:moveTo>
                <a:lnTo>
                  <a:pt x="6050278" y="0"/>
                </a:lnTo>
                <a:lnTo>
                  <a:pt x="6050278" y="3368841"/>
                </a:lnTo>
                <a:lnTo>
                  <a:pt x="0" y="3368841"/>
                </a:lnTo>
                <a:lnTo>
                  <a:pt x="0" y="1541535"/>
                </a:lnTo>
                <a:lnTo>
                  <a:pt x="2157982" y="154153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FAA9CE81-CAF0-41E3-8E73-CAFA13A0B1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3736" y="1918638"/>
            <a:ext cx="4224528" cy="3020725"/>
          </a:xfrm>
          <a:custGeom>
            <a:avLst/>
            <a:gdLst>
              <a:gd name="connsiteX0" fmla="*/ 0 w 4224528"/>
              <a:gd name="connsiteY0" fmla="*/ 0 h 3020725"/>
              <a:gd name="connsiteX1" fmla="*/ 4224528 w 4224528"/>
              <a:gd name="connsiteY1" fmla="*/ 0 h 3020725"/>
              <a:gd name="connsiteX2" fmla="*/ 4224528 w 4224528"/>
              <a:gd name="connsiteY2" fmla="*/ 3020725 h 3020725"/>
              <a:gd name="connsiteX3" fmla="*/ 0 w 4224528"/>
              <a:gd name="connsiteY3" fmla="*/ 3020725 h 3020725"/>
            </a:gdLst>
            <a:ahLst/>
            <a:cxnLst>
              <a:cxn ang="0">
                <a:pos x="connsiteX0" y="connsiteY0"/>
              </a:cxn>
              <a:cxn ang="0">
                <a:pos x="connsiteX1" y="connsiteY1"/>
              </a:cxn>
              <a:cxn ang="0">
                <a:pos x="connsiteX2" y="connsiteY2"/>
              </a:cxn>
              <a:cxn ang="0">
                <a:pos x="connsiteX3" y="connsiteY3"/>
              </a:cxn>
            </a:cxnLst>
            <a:rect l="l" t="t" r="r" b="b"/>
            <a:pathLst>
              <a:path w="4224528" h="3020725">
                <a:moveTo>
                  <a:pt x="0" y="0"/>
                </a:moveTo>
                <a:lnTo>
                  <a:pt x="4224528" y="0"/>
                </a:lnTo>
                <a:lnTo>
                  <a:pt x="4224528" y="3020725"/>
                </a:lnTo>
                <a:lnTo>
                  <a:pt x="0" y="30207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car in a flooded road&#10;&#10;Description automatically generated">
            <a:extLst>
              <a:ext uri="{FF2B5EF4-FFF2-40B4-BE49-F238E27FC236}">
                <a16:creationId xmlns:a16="http://schemas.microsoft.com/office/drawing/2014/main" id="{61D260C5-3137-9937-7FB5-A4E2B2DC7DAD}"/>
              </a:ext>
            </a:extLst>
          </p:cNvPr>
          <p:cNvPicPr>
            <a:picLocks noChangeAspect="1"/>
          </p:cNvPicPr>
          <p:nvPr/>
        </p:nvPicPr>
        <p:blipFill>
          <a:blip r:embed="rId4"/>
          <a:stretch>
            <a:fillRect/>
          </a:stretch>
        </p:blipFill>
        <p:spPr>
          <a:xfrm>
            <a:off x="4305469" y="2529259"/>
            <a:ext cx="3581061" cy="1799483"/>
          </a:xfrm>
          <a:prstGeom prst="rect">
            <a:avLst/>
          </a:prstGeom>
        </p:spPr>
      </p:pic>
      <p:pic>
        <p:nvPicPr>
          <p:cNvPr id="5" name="Picture 4" descr="A flooded road with cars driving on it&#10;&#10;Description automatically generated">
            <a:extLst>
              <a:ext uri="{FF2B5EF4-FFF2-40B4-BE49-F238E27FC236}">
                <a16:creationId xmlns:a16="http://schemas.microsoft.com/office/drawing/2014/main" id="{91C1EA2C-E8F1-5355-2B57-04DC3729D7B2}"/>
              </a:ext>
            </a:extLst>
          </p:cNvPr>
          <p:cNvPicPr>
            <a:picLocks noChangeAspect="1"/>
          </p:cNvPicPr>
          <p:nvPr/>
        </p:nvPicPr>
        <p:blipFill>
          <a:blip r:embed="rId5"/>
          <a:stretch>
            <a:fillRect/>
          </a:stretch>
        </p:blipFill>
        <p:spPr>
          <a:xfrm>
            <a:off x="8621460" y="772149"/>
            <a:ext cx="2927072" cy="2139960"/>
          </a:xfrm>
          <a:prstGeom prst="rect">
            <a:avLst/>
          </a:prstGeom>
        </p:spPr>
      </p:pic>
      <p:pic>
        <p:nvPicPr>
          <p:cNvPr id="9" name="Picture 8" descr="A car in water with a city in the background&#10;&#10;Description automatically generated">
            <a:extLst>
              <a:ext uri="{FF2B5EF4-FFF2-40B4-BE49-F238E27FC236}">
                <a16:creationId xmlns:a16="http://schemas.microsoft.com/office/drawing/2014/main" id="{3B2F545D-B5E8-7B98-5836-9C0E70F30D69}"/>
              </a:ext>
            </a:extLst>
          </p:cNvPr>
          <p:cNvPicPr>
            <a:picLocks noChangeAspect="1"/>
          </p:cNvPicPr>
          <p:nvPr/>
        </p:nvPicPr>
        <p:blipFill>
          <a:blip r:embed="rId6"/>
          <a:stretch>
            <a:fillRect/>
          </a:stretch>
        </p:blipFill>
        <p:spPr>
          <a:xfrm>
            <a:off x="8621460" y="3955692"/>
            <a:ext cx="2927071" cy="2125805"/>
          </a:xfrm>
          <a:prstGeom prst="rect">
            <a:avLst/>
          </a:prstGeom>
        </p:spPr>
      </p:pic>
    </p:spTree>
    <p:extLst>
      <p:ext uri="{BB962C8B-B14F-4D97-AF65-F5344CB8AC3E}">
        <p14:creationId xmlns:p14="http://schemas.microsoft.com/office/powerpoint/2010/main" val="531640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1" name="Group 10">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19" name="Freeform: Shape 18">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 name="Group 11">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15" name="Freeform: Shape 14">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le 1">
            <a:extLst>
              <a:ext uri="{FF2B5EF4-FFF2-40B4-BE49-F238E27FC236}">
                <a16:creationId xmlns:a16="http://schemas.microsoft.com/office/drawing/2014/main" id="{361C3F83-F9AD-3775-44A4-325686F0BE4A}"/>
              </a:ext>
            </a:extLst>
          </p:cNvPr>
          <p:cNvSpPr>
            <a:spLocks noGrp="1"/>
          </p:cNvSpPr>
          <p:nvPr>
            <p:ph type="title"/>
          </p:nvPr>
        </p:nvSpPr>
        <p:spPr>
          <a:xfrm>
            <a:off x="827088" y="1641752"/>
            <a:ext cx="2655887" cy="3213277"/>
          </a:xfrm>
        </p:spPr>
        <p:txBody>
          <a:bodyPr anchor="t">
            <a:normAutofit/>
          </a:bodyPr>
          <a:lstStyle/>
          <a:p>
            <a:r>
              <a:rPr lang="en-US" sz="3100">
                <a:latin typeface="Bodoni MT Black" panose="02070A03080606020203" pitchFamily="18" charset="0"/>
              </a:rPr>
              <a:t>Situation Handling by U.A.E Government</a:t>
            </a:r>
            <a:endParaRPr lang="en-AE" sz="3100">
              <a:latin typeface="Bodoni MT Black" panose="02070A03080606020203" pitchFamily="18" charset="0"/>
            </a:endParaRPr>
          </a:p>
        </p:txBody>
      </p:sp>
      <p:sp>
        <p:nvSpPr>
          <p:cNvPr id="3" name="Content Placeholder 2">
            <a:extLst>
              <a:ext uri="{FF2B5EF4-FFF2-40B4-BE49-F238E27FC236}">
                <a16:creationId xmlns:a16="http://schemas.microsoft.com/office/drawing/2014/main" id="{B8BAAAB7-0BAE-AA2C-0AF5-BB5FE55217AD}"/>
              </a:ext>
            </a:extLst>
          </p:cNvPr>
          <p:cNvSpPr>
            <a:spLocks noGrp="1"/>
          </p:cNvSpPr>
          <p:nvPr>
            <p:ph idx="1"/>
          </p:nvPr>
        </p:nvSpPr>
        <p:spPr>
          <a:xfrm>
            <a:off x="5232401" y="1721579"/>
            <a:ext cx="6140449" cy="3952648"/>
          </a:xfrm>
        </p:spPr>
        <p:txBody>
          <a:bodyPr>
            <a:normAutofit/>
          </a:bodyPr>
          <a:lstStyle/>
          <a:p>
            <a:pPr>
              <a:spcAft>
                <a:spcPts val="800"/>
              </a:spcAft>
            </a:pPr>
            <a:r>
              <a:rPr lang="en-AE" sz="1000" b="1" kern="100">
                <a:solidFill>
                  <a:schemeClr val="tx1">
                    <a:alpha val="80000"/>
                  </a:schemeClr>
                </a:solidFill>
                <a:effectLst/>
                <a:latin typeface="BankGothic Md BT" panose="020B0807020203060204" pitchFamily="34" charset="0"/>
                <a:ea typeface="DengXian" panose="02010600030101010101" pitchFamily="2" charset="-122"/>
                <a:cs typeface="Times New Roman" panose="02020603050405020304" pitchFamily="18" charset="0"/>
              </a:rPr>
              <a:t>The government alerted the city before the rain . given flash forecast about the rainfall and which was very accurate and due to this many people stayed at home and saved their life.</a:t>
            </a:r>
          </a:p>
          <a:p>
            <a:pPr>
              <a:spcAft>
                <a:spcPts val="800"/>
              </a:spcAft>
            </a:pPr>
            <a:r>
              <a:rPr lang="en-US" sz="1000" b="1" kern="100">
                <a:solidFill>
                  <a:schemeClr val="tx1">
                    <a:alpha val="80000"/>
                  </a:schemeClr>
                </a:solidFill>
                <a:latin typeface="BankGothic Md BT" panose="020B0807020203060204" pitchFamily="34" charset="0"/>
                <a:ea typeface="DengXian" panose="02010600030101010101" pitchFamily="2" charset="-122"/>
                <a:cs typeface="Times New Roman" panose="02020603050405020304" pitchFamily="18" charset="0"/>
              </a:rPr>
              <a:t>All Government authorities like Municipality / RTA / </a:t>
            </a:r>
            <a:r>
              <a:rPr lang="en-AE" sz="1000" b="1" kern="100">
                <a:solidFill>
                  <a:schemeClr val="tx1">
                    <a:alpha val="80000"/>
                  </a:schemeClr>
                </a:solidFill>
                <a:latin typeface="BankGothic Md BT" panose="020B0807020203060204" pitchFamily="34" charset="0"/>
                <a:ea typeface="DengXian" panose="02010600030101010101" pitchFamily="2" charset="-122"/>
                <a:cs typeface="Times New Roman" panose="02020603050405020304" pitchFamily="18" charset="0"/>
              </a:rPr>
              <a:t> DEWA / Volunteers / Airport Authorities have done a tremendous work 24/7 in bringing U.A.E back to its shape.</a:t>
            </a:r>
          </a:p>
          <a:p>
            <a:pPr>
              <a:spcAft>
                <a:spcPts val="800"/>
              </a:spcAft>
            </a:pPr>
            <a:r>
              <a:rPr lang="en-AE" sz="1000" b="1" kern="100">
                <a:solidFill>
                  <a:schemeClr val="tx1">
                    <a:alpha val="80000"/>
                  </a:schemeClr>
                </a:solidFill>
                <a:effectLst/>
                <a:latin typeface="BankGothic Md BT" panose="020B0807020203060204" pitchFamily="34" charset="0"/>
                <a:ea typeface="DengXian" panose="02010600030101010101" pitchFamily="2" charset="-122"/>
                <a:cs typeface="Times New Roman" panose="02020603050405020304" pitchFamily="18" charset="0"/>
              </a:rPr>
              <a:t>Due to the Remote Sensing &amp; AI the government has done lot of background works to face this disaster like cleaning of canal and drains, widening the pond and water catchment areas in park etc…. </a:t>
            </a:r>
            <a:r>
              <a:rPr lang="nl-NL" sz="1000" b="1" kern="100">
                <a:solidFill>
                  <a:schemeClr val="tx1">
                    <a:alpha val="80000"/>
                  </a:schemeClr>
                </a:solidFill>
                <a:effectLst/>
                <a:latin typeface="BankGothic Md BT" panose="020B0807020203060204" pitchFamily="34" charset="0"/>
                <a:ea typeface="DengXian" panose="02010600030101010101" pitchFamily="2" charset="-122"/>
                <a:cs typeface="Times New Roman" panose="02020603050405020304" pitchFamily="18" charset="0"/>
              </a:rPr>
              <a:t>and this has actually saved further damages due to the rain</a:t>
            </a:r>
            <a:r>
              <a:rPr lang="nl-NL" sz="1000" b="1" kern="100">
                <a:solidFill>
                  <a:schemeClr val="tx1">
                    <a:alpha val="80000"/>
                  </a:schemeClr>
                </a:solidFill>
                <a:latin typeface="BankGothic Md BT" panose="020B0807020203060204" pitchFamily="34" charset="0"/>
                <a:ea typeface="DengXian" panose="02010600030101010101" pitchFamily="2" charset="-122"/>
                <a:cs typeface="Times New Roman" panose="02020603050405020304" pitchFamily="18" charset="0"/>
              </a:rPr>
              <a:t>.</a:t>
            </a:r>
          </a:p>
          <a:p>
            <a:pPr>
              <a:spcAft>
                <a:spcPts val="800"/>
              </a:spcAft>
            </a:pPr>
            <a:r>
              <a:rPr lang="en-AE" sz="1000" b="1">
                <a:solidFill>
                  <a:schemeClr val="tx1">
                    <a:alpha val="80000"/>
                  </a:schemeClr>
                </a:solidFill>
                <a:effectLst/>
                <a:latin typeface="BankGothic Md BT" panose="020B0807020203060204" pitchFamily="34" charset="0"/>
                <a:ea typeface="DengXian" panose="02010600030101010101" pitchFamily="2" charset="-122"/>
                <a:cs typeface="Times New Roman" panose="02020603050405020304" pitchFamily="18" charset="0"/>
              </a:rPr>
              <a:t>Areas worst affected are Al Barsha, Al Khail, Umm Suquiem, Jabal Ali, Discovery Gardens, Airport Tunnel ,Mudan, Arabian Ranches, souq al Kabeer, Abu Shaggara ,al Qasmiya ,al Ittihad Road , JVC , highways E11,E311 &amp; E611.</a:t>
            </a:r>
          </a:p>
          <a:p>
            <a:pPr>
              <a:spcAft>
                <a:spcPts val="800"/>
              </a:spcAft>
            </a:pPr>
            <a:r>
              <a:rPr lang="en-AE" sz="1000" b="1" kern="100">
                <a:solidFill>
                  <a:schemeClr val="tx1">
                    <a:alpha val="80000"/>
                  </a:schemeClr>
                </a:solidFill>
                <a:latin typeface="BankGothic Md BT" panose="020B0807020203060204" pitchFamily="34" charset="0"/>
                <a:ea typeface="DengXian" panose="02010600030101010101" pitchFamily="2" charset="-122"/>
                <a:cs typeface="Times New Roman" panose="02020603050405020304" pitchFamily="18" charset="0"/>
              </a:rPr>
              <a:t>Dubai took 3 days to fully come back to normal / Abu Dhabi took 2 days to fully come back to normal and Emirate Sharjah took 5 to 7 days to recover and tune back to normal.</a:t>
            </a:r>
          </a:p>
          <a:p>
            <a:pPr>
              <a:spcAft>
                <a:spcPts val="800"/>
              </a:spcAft>
            </a:pPr>
            <a:r>
              <a:rPr lang="en-AE" sz="1000" b="1" kern="100">
                <a:solidFill>
                  <a:schemeClr val="tx1">
                    <a:alpha val="80000"/>
                  </a:schemeClr>
                </a:solidFill>
                <a:effectLst/>
                <a:latin typeface="BankGothic Md BT" panose="020B0807020203060204" pitchFamily="34" charset="0"/>
                <a:ea typeface="DengXian" panose="02010600030101010101" pitchFamily="2" charset="-122"/>
                <a:cs typeface="Times New Roman" panose="02020603050405020304" pitchFamily="18" charset="0"/>
              </a:rPr>
              <a:t>Local &amp; Federal </a:t>
            </a:r>
            <a:r>
              <a:rPr lang="en-US" sz="1000" b="1" kern="100">
                <a:solidFill>
                  <a:schemeClr val="tx1">
                    <a:alpha val="80000"/>
                  </a:schemeClr>
                </a:solidFill>
                <a:effectLst/>
                <a:latin typeface="BankGothic Md BT" panose="020B0807020203060204" pitchFamily="34" charset="0"/>
                <a:ea typeface="DengXian" panose="02010600030101010101" pitchFamily="2" charset="-122"/>
                <a:cs typeface="Times New Roman" panose="02020603050405020304" pitchFamily="18" charset="0"/>
              </a:rPr>
              <a:t>Govt </a:t>
            </a:r>
            <a:r>
              <a:rPr lang="en-AE" sz="1000" b="1" kern="100">
                <a:solidFill>
                  <a:schemeClr val="tx1">
                    <a:alpha val="80000"/>
                  </a:schemeClr>
                </a:solidFill>
                <a:effectLst/>
                <a:latin typeface="BankGothic Md BT" panose="020B0807020203060204" pitchFamily="34" charset="0"/>
                <a:ea typeface="DengXian" panose="02010600030101010101" pitchFamily="2" charset="-122"/>
                <a:cs typeface="Times New Roman" panose="02020603050405020304" pitchFamily="18" charset="0"/>
              </a:rPr>
              <a:t>has done extraordinary and impressive work for bringing the country back to normal where for any other country it would have taken a very long time to address </a:t>
            </a:r>
            <a:r>
              <a:rPr lang="nl-NL" sz="1000" b="1" kern="100">
                <a:solidFill>
                  <a:schemeClr val="tx1">
                    <a:alpha val="80000"/>
                  </a:schemeClr>
                </a:solidFill>
                <a:effectLst/>
                <a:latin typeface="BankGothic Md BT" panose="020B0807020203060204" pitchFamily="34" charset="0"/>
                <a:ea typeface="DengXian" panose="02010600030101010101" pitchFamily="2" charset="-122"/>
                <a:cs typeface="Times New Roman" panose="02020603050405020304" pitchFamily="18" charset="0"/>
              </a:rPr>
              <a:t>su</a:t>
            </a:r>
            <a:r>
              <a:rPr lang="en-AE" sz="1000" b="1" kern="100">
                <a:solidFill>
                  <a:schemeClr val="tx1">
                    <a:alpha val="80000"/>
                  </a:schemeClr>
                </a:solidFill>
                <a:effectLst/>
                <a:latin typeface="BankGothic Md BT" panose="020B0807020203060204" pitchFamily="34" charset="0"/>
                <a:ea typeface="DengXian" panose="02010600030101010101" pitchFamily="2" charset="-122"/>
                <a:cs typeface="Times New Roman" panose="02020603050405020304" pitchFamily="18" charset="0"/>
              </a:rPr>
              <a:t>ch issues</a:t>
            </a:r>
          </a:p>
        </p:txBody>
      </p:sp>
    </p:spTree>
    <p:extLst>
      <p:ext uri="{BB962C8B-B14F-4D97-AF65-F5344CB8AC3E}">
        <p14:creationId xmlns:p14="http://schemas.microsoft.com/office/powerpoint/2010/main" val="138036743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5FEF463D-EE6B-46FF-B7C7-74B09A96C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9">
            <a:extLst>
              <a:ext uri="{FF2B5EF4-FFF2-40B4-BE49-F238E27FC236}">
                <a16:creationId xmlns:a16="http://schemas.microsoft.com/office/drawing/2014/main" id="{11A27B3A-460C-4100-99B5-817F25979F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9" y="1498602"/>
            <a:ext cx="4403345" cy="3940174"/>
            <a:chOff x="827089" y="1498602"/>
            <a:chExt cx="4403345" cy="3940174"/>
          </a:xfrm>
          <a:effectLst>
            <a:outerShdw blurRad="381000" dist="152400" dir="5400000" algn="ctr" rotWithShape="0">
              <a:srgbClr val="000000">
                <a:alpha val="10000"/>
              </a:srgbClr>
            </a:outerShdw>
          </a:effectLst>
        </p:grpSpPr>
        <p:sp>
          <p:nvSpPr>
            <p:cNvPr id="11" name="Freeform: Shape 10">
              <a:extLst>
                <a:ext uri="{FF2B5EF4-FFF2-40B4-BE49-F238E27FC236}">
                  <a16:creationId xmlns:a16="http://schemas.microsoft.com/office/drawing/2014/main" id="{35450488-7F33-43E4-B4DA-CAB50A1CC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sp>
          <p:nvSpPr>
            <p:cNvPr id="12" name="Freeform: Shape 11">
              <a:extLst>
                <a:ext uri="{FF2B5EF4-FFF2-40B4-BE49-F238E27FC236}">
                  <a16:creationId xmlns:a16="http://schemas.microsoft.com/office/drawing/2014/main" id="{EE5154B2-BEF9-4C08-B6B1-9DED9F17C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grpSp>
      <p:sp>
        <p:nvSpPr>
          <p:cNvPr id="2" name="Title 1">
            <a:extLst>
              <a:ext uri="{FF2B5EF4-FFF2-40B4-BE49-F238E27FC236}">
                <a16:creationId xmlns:a16="http://schemas.microsoft.com/office/drawing/2014/main" id="{D950BC34-C1A6-7E5E-B634-14CB98074698}"/>
              </a:ext>
            </a:extLst>
          </p:cNvPr>
          <p:cNvSpPr>
            <a:spLocks noGrp="1"/>
          </p:cNvSpPr>
          <p:nvPr>
            <p:ph type="title"/>
          </p:nvPr>
        </p:nvSpPr>
        <p:spPr>
          <a:xfrm>
            <a:off x="1268127" y="2023558"/>
            <a:ext cx="3521265" cy="2491292"/>
          </a:xfrm>
        </p:spPr>
        <p:txBody>
          <a:bodyPr anchor="t">
            <a:normAutofit/>
          </a:bodyPr>
          <a:lstStyle/>
          <a:p>
            <a:r>
              <a:rPr lang="en-US" sz="4000">
                <a:latin typeface="Bodoni MT Black" panose="02070A03080606020203" pitchFamily="18" charset="0"/>
              </a:rPr>
              <a:t>Conclusion &amp; Take Away</a:t>
            </a:r>
            <a:endParaRPr lang="en-AE" sz="4000">
              <a:latin typeface="Bodoni MT Black" panose="02070A03080606020203" pitchFamily="18" charset="0"/>
            </a:endParaRPr>
          </a:p>
        </p:txBody>
      </p:sp>
      <p:sp>
        <p:nvSpPr>
          <p:cNvPr id="26" name="Freeform: Shape 13">
            <a:extLst>
              <a:ext uri="{FF2B5EF4-FFF2-40B4-BE49-F238E27FC236}">
                <a16:creationId xmlns:a16="http://schemas.microsoft.com/office/drawing/2014/main" id="{30B5ED20-499B-41E7-95BE-8BBD31314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15">
            <a:extLst>
              <a:ext uri="{FF2B5EF4-FFF2-40B4-BE49-F238E27FC236}">
                <a16:creationId xmlns:a16="http://schemas.microsoft.com/office/drawing/2014/main" id="{35A51D22-76EA-4C70-B5C9-ED3946924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4737D5E-04E8-1192-97FD-EA40D962E943}"/>
              </a:ext>
            </a:extLst>
          </p:cNvPr>
          <p:cNvSpPr>
            <a:spLocks noGrp="1"/>
          </p:cNvSpPr>
          <p:nvPr>
            <p:ph idx="1"/>
          </p:nvPr>
        </p:nvSpPr>
        <p:spPr>
          <a:xfrm>
            <a:off x="6099175" y="1311088"/>
            <a:ext cx="5276850" cy="4327261"/>
          </a:xfrm>
        </p:spPr>
        <p:txBody>
          <a:bodyPr>
            <a:normAutofit/>
          </a:bodyPr>
          <a:lstStyle/>
          <a:p>
            <a:pPr marL="0" indent="0">
              <a:buNone/>
            </a:pPr>
            <a:r>
              <a:rPr lang="en-US" sz="2400" b="1">
                <a:solidFill>
                  <a:schemeClr val="tx1">
                    <a:alpha val="80000"/>
                  </a:schemeClr>
                </a:solidFill>
                <a:latin typeface="BankGothic Md BT" panose="020B0807020203060204" pitchFamily="34" charset="0"/>
              </a:rPr>
              <a:t>In the end I am very amazed by the work done by the government. IN future I wish to join as a volunteer to support any initiatives of the government due to the disasters.</a:t>
            </a:r>
          </a:p>
          <a:p>
            <a:pPr marL="0" indent="0">
              <a:buNone/>
            </a:pPr>
            <a:endParaRPr lang="en-US" sz="2400">
              <a:solidFill>
                <a:schemeClr val="tx1">
                  <a:alpha val="80000"/>
                </a:schemeClr>
              </a:solidFill>
            </a:endParaRPr>
          </a:p>
          <a:p>
            <a:pPr marL="0" indent="0">
              <a:buNone/>
            </a:pPr>
            <a:endParaRPr lang="en-US" sz="2400">
              <a:solidFill>
                <a:schemeClr val="tx1">
                  <a:alpha val="80000"/>
                </a:schemeClr>
              </a:solidFill>
            </a:endParaRPr>
          </a:p>
          <a:p>
            <a:pPr marL="0" indent="0">
              <a:buNone/>
            </a:pPr>
            <a:endParaRPr lang="en-US" sz="2400">
              <a:solidFill>
                <a:schemeClr val="tx1">
                  <a:alpha val="80000"/>
                </a:schemeClr>
              </a:solidFill>
            </a:endParaRPr>
          </a:p>
          <a:p>
            <a:pPr marL="0" indent="0">
              <a:buNone/>
            </a:pPr>
            <a:endParaRPr lang="en-US" sz="2400">
              <a:solidFill>
                <a:schemeClr val="tx1">
                  <a:alpha val="80000"/>
                </a:schemeClr>
              </a:solidFill>
            </a:endParaRPr>
          </a:p>
          <a:p>
            <a:pPr marL="0" indent="0">
              <a:buNone/>
            </a:pPr>
            <a:endParaRPr lang="en-AE" sz="2400">
              <a:solidFill>
                <a:schemeClr val="tx1">
                  <a:alpha val="80000"/>
                </a:schemeClr>
              </a:solidFill>
            </a:endParaRPr>
          </a:p>
        </p:txBody>
      </p:sp>
    </p:spTree>
    <p:extLst>
      <p:ext uri="{BB962C8B-B14F-4D97-AF65-F5344CB8AC3E}">
        <p14:creationId xmlns:p14="http://schemas.microsoft.com/office/powerpoint/2010/main" val="321181301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448</Words>
  <Application>Microsoft Office PowerPoint</Application>
  <PresentationFormat>Widescreen</PresentationFormat>
  <Paragraphs>22</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Report on recent flood disaster in U.A.E due to Incessant rainfall</vt:lpstr>
      <vt:lpstr>De-Brief on the disaster event</vt:lpstr>
      <vt:lpstr>PowerPoint Presentation</vt:lpstr>
      <vt:lpstr>Situation Handling by U.A.E Government</vt:lpstr>
      <vt:lpstr>Conclusion &amp; Take Away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on recent flood disaster in U.A.E due to Incessant rainfall</dc:title>
  <dc:creator>Vaidhyanathan J</dc:creator>
  <cp:lastModifiedBy>kailash vaidhyanathan</cp:lastModifiedBy>
  <cp:revision>2</cp:revision>
  <dcterms:created xsi:type="dcterms:W3CDTF">2024-04-26T13:39:27Z</dcterms:created>
  <dcterms:modified xsi:type="dcterms:W3CDTF">2024-04-27T05:20:49Z</dcterms:modified>
</cp:coreProperties>
</file>